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26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2" r:id="rId3"/>
    <p:sldId id="303" r:id="rId4"/>
    <p:sldId id="258" r:id="rId5"/>
    <p:sldId id="304" r:id="rId6"/>
    <p:sldId id="305" r:id="rId7"/>
    <p:sldId id="306" r:id="rId8"/>
    <p:sldId id="307" r:id="rId9"/>
    <p:sldId id="308" r:id="rId10"/>
    <p:sldId id="309" r:id="rId11"/>
    <p:sldId id="261" r:id="rId12"/>
    <p:sldId id="310" r:id="rId13"/>
    <p:sldId id="311" r:id="rId14"/>
    <p:sldId id="312" r:id="rId15"/>
    <p:sldId id="313" r:id="rId16"/>
    <p:sldId id="314" r:id="rId17"/>
    <p:sldId id="269" r:id="rId18"/>
    <p:sldId id="315" r:id="rId19"/>
    <p:sldId id="319" r:id="rId20"/>
    <p:sldId id="317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00" r:id="rId49"/>
    <p:sldId id="34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1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32" autoAdjust="0"/>
    <p:restoredTop sz="98724" autoAdjust="0"/>
  </p:normalViewPr>
  <p:slideViewPr>
    <p:cSldViewPr snapToGrid="0" snapToObjects="1">
      <p:cViewPr>
        <p:scale>
          <a:sx n="114" d="100"/>
          <a:sy n="114" d="100"/>
        </p:scale>
        <p:origin x="-264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E7B5-A7BF-704A-B36D-B788E944ED6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C1F-8FBA-264A-8E7E-70CB7EF3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270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6DE9F-F608-6B4B-B561-E87D7487C09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F4B67-3D38-E140-BA8F-659B3E9F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49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F4B67-3D38-E140-BA8F-659B3E9F7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2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3333-3E66-124A-B9A0-D5B41A9F052D}" type="datetime1">
              <a:rPr lang="en-US" smtClean="0"/>
              <a:t>6/13/17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B7E5-F5C0-A849-86F5-155116428A21}" type="datetime1">
              <a:rPr lang="en-US" smtClean="0"/>
              <a:t>6/13/17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7209-E806-3A4C-9B4F-BE24BEF8E5D2}" type="datetime1">
              <a:rPr lang="en-US" smtClean="0"/>
              <a:t>6/13/17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6276-8FF6-5945-B311-2F14E86596E8}" type="datetime1">
              <a:rPr lang="en-US" smtClean="0"/>
              <a:t>6/13/17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8895-8935-7047-919D-71E8F892EBB1}" type="datetime1">
              <a:rPr lang="en-US" smtClean="0"/>
              <a:t>6/13/17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2834-C5FA-3843-BC75-63702266BE48}" type="datetime1">
              <a:rPr lang="en-US" smtClean="0"/>
              <a:t>6/13/17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FB17-8B36-E740-87F5-C450994C175E}" type="datetime1">
              <a:rPr lang="en-US" smtClean="0"/>
              <a:t>6/13/17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FEAA-7696-1F49-BED1-F0AD5BAA21A2}" type="datetime1">
              <a:rPr lang="en-US" smtClean="0"/>
              <a:t>6/13/17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F796-4CFD-3645-BE59-7C00AE5651B4}" type="datetime1">
              <a:rPr lang="en-US" smtClean="0"/>
              <a:t>6/13/17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79B1-18EE-A944-803F-5E022688CBB9}" type="datetime1">
              <a:rPr lang="en-US" smtClean="0"/>
              <a:t>6/13/17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5AE6-7547-1C4E-A9F9-1027BDDDCC49}" type="datetime1">
              <a:rPr lang="en-US" smtClean="0"/>
              <a:t>6/13/17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4FDD1-C467-124B-9CAB-8727615C7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rylerenterprises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307" y="2013060"/>
            <a:ext cx="8177517" cy="153730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Amino Acid Chemistry</a:t>
            </a:r>
            <a:endParaRPr lang="en-US" sz="6000" b="1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754" y="3529717"/>
            <a:ext cx="6400800" cy="1160176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77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Learning the chemistry of </a:t>
            </a:r>
          </a:p>
          <a:p>
            <a:pPr algn="ctr">
              <a:lnSpc>
                <a:spcPct val="120000"/>
              </a:lnSpc>
            </a:pPr>
            <a:r>
              <a:rPr lang="en-US" sz="77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Amino Acids by model building.</a:t>
            </a:r>
            <a:endParaRPr lang="en-US" b="1" dirty="0">
              <a:ln w="11430"/>
              <a:solidFill>
                <a:srgbClr val="DDF2F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/>
              <a:cs typeface="Century"/>
            </a:endParaRPr>
          </a:p>
          <a:p>
            <a:pPr algn="ctr"/>
            <a:endParaRPr lang="en-US" b="1" dirty="0">
              <a:ln w="11430"/>
              <a:solidFill>
                <a:srgbClr val="DDF2F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3311" y="5066939"/>
            <a:ext cx="383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n w="11430"/>
                <a:solidFill>
                  <a:srgbClr val="DDF2FA"/>
                </a:solidFill>
                <a:latin typeface="Century"/>
                <a:cs typeface="Century"/>
              </a:rPr>
              <a:t>Created by </a:t>
            </a:r>
            <a:r>
              <a:rPr lang="en-US" b="1" dirty="0" err="1" smtClean="0">
                <a:ln w="11430"/>
                <a:solidFill>
                  <a:srgbClr val="DDF2FA"/>
                </a:solidFill>
                <a:latin typeface="Century"/>
                <a:cs typeface="Century"/>
              </a:rPr>
              <a:t>Ryler</a:t>
            </a:r>
            <a:r>
              <a:rPr lang="en-US" b="1" dirty="0" smtClean="0">
                <a:ln w="11430"/>
                <a:solidFill>
                  <a:srgbClr val="DDF2FA"/>
                </a:solidFill>
                <a:latin typeface="Century"/>
                <a:cs typeface="Century"/>
              </a:rPr>
              <a:t> Enterprises, Inc.</a:t>
            </a:r>
            <a:endParaRPr lang="en-US" b="1" dirty="0">
              <a:ln w="11430"/>
              <a:solidFill>
                <a:srgbClr val="DDF2FA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6641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Building Blocks of Proteins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2109" y="1626425"/>
            <a:ext cx="6859785" cy="1010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Or, if you are more intellectual, you would make a computer-like one of</a:t>
            </a: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None/>
            </a:pP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10</a:t>
            </a:fld>
            <a:endParaRPr lang="en-US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42107" y="2377513"/>
            <a:ext cx="2036658" cy="540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these</a:t>
            </a: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Font typeface="Arial" pitchFamily="34" charset="0"/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/>
            <a:endParaRPr lang="en-US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209317" y="2736925"/>
            <a:ext cx="2792577" cy="87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filled with lots of these!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15" y="3508897"/>
            <a:ext cx="2701988" cy="2769058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014802" y="472315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Cell body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9097" y="3991905"/>
            <a:ext cx="129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Dendrites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8066" y="5559559"/>
            <a:ext cx="75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Axon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2995" y="5035471"/>
            <a:ext cx="201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Supporting cells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</p:txBody>
      </p:sp>
      <p:pic>
        <p:nvPicPr>
          <p:cNvPr id="19" name="Picture 18" descr="Screen Shot 2017-05-29 at 2.36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16" y="2902243"/>
            <a:ext cx="3059371" cy="2761278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4298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12486" y="378756"/>
            <a:ext cx="8210939" cy="58595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000" dirty="0" smtClean="0">
                <a:solidFill>
                  <a:srgbClr val="DDF2FA"/>
                </a:solidFill>
                <a:latin typeface="Century"/>
                <a:cs typeface="Century"/>
              </a:rPr>
              <a:t>Therefore, amino acids can be used to build proteins, which make cells, tissues, and organs.</a:t>
            </a:r>
          </a:p>
          <a:p>
            <a:pPr marL="0" indent="0" algn="ctr">
              <a:buFont typeface="Arial" pitchFamily="34" charset="0"/>
              <a:buNone/>
            </a:pPr>
            <a:endParaRPr lang="en-US" sz="3000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000" dirty="0" smtClean="0">
                <a:solidFill>
                  <a:srgbClr val="DDF2FA"/>
                </a:solidFill>
                <a:latin typeface="Century"/>
                <a:cs typeface="Century"/>
              </a:rPr>
              <a:t>Can amino acids do anything else?</a:t>
            </a:r>
          </a:p>
          <a:p>
            <a:pPr marL="0" indent="0" algn="ctr">
              <a:buFont typeface="Arial" pitchFamily="34" charset="0"/>
              <a:buNone/>
            </a:pPr>
            <a:endParaRPr lang="en-US" sz="3000" dirty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000" dirty="0" smtClean="0">
                <a:solidFill>
                  <a:schemeClr val="accent3"/>
                </a:solidFill>
                <a:latin typeface="Century"/>
                <a:cs typeface="Century"/>
              </a:rPr>
              <a:t>Yes, definitely!</a:t>
            </a:r>
          </a:p>
          <a:p>
            <a:pPr marL="0" indent="0" algn="ctr">
              <a:buFont typeface="Arial" pitchFamily="34" charset="0"/>
              <a:buNone/>
            </a:pPr>
            <a:endParaRPr lang="en-US" sz="3000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000" dirty="0" smtClean="0">
                <a:solidFill>
                  <a:srgbClr val="DDF2FA"/>
                </a:solidFill>
                <a:latin typeface="Century"/>
                <a:cs typeface="Century"/>
              </a:rPr>
              <a:t>In addition to building proteins, amino acids can be used in other ways.</a:t>
            </a:r>
            <a:endParaRPr lang="en-US" sz="3000" dirty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Font typeface="Arial" pitchFamily="34" charset="0"/>
              <a:buNone/>
            </a:pPr>
            <a:endParaRPr lang="en-US" sz="3000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6456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Uses of Individual Amino Acids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7321" y="2317177"/>
            <a:ext cx="7464490" cy="3275053"/>
          </a:xfrm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Amino acids can be used as an energy source.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30476" y="2651296"/>
            <a:ext cx="6671417" cy="1095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However, this is not a good idea.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It would be like tearing apart a house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to use the materials as fuel to heat the house.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06193" y="4177462"/>
            <a:ext cx="4083720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Carbohydrates and fats are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DDF2FA"/>
                </a:solidFill>
                <a:latin typeface="Century"/>
                <a:cs typeface="Century"/>
              </a:rPr>
              <a:t>b</a:t>
            </a: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etter sources of energy.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6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Uses of Individual Amino Acids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9649" y="2116659"/>
            <a:ext cx="6852245" cy="34755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Modified amino acids act as chemical messengers;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>
                <a:solidFill>
                  <a:srgbClr val="DDF2FA"/>
                </a:solidFill>
                <a:latin typeface="Century"/>
                <a:cs typeface="Century"/>
              </a:rPr>
              <a:t>I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n </a:t>
            </a:r>
            <a:r>
              <a:rPr lang="en-US" dirty="0">
                <a:solidFill>
                  <a:srgbClr val="DDF2FA"/>
                </a:solidFill>
                <a:latin typeface="Century"/>
                <a:cs typeface="Century"/>
              </a:rPr>
              <a:t>the 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brain, 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serotonin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facilitates nerve </a:t>
            </a:r>
            <a:r>
              <a:rPr lang="en-US" dirty="0">
                <a:solidFill>
                  <a:srgbClr val="DDF2FA"/>
                </a:solidFill>
                <a:latin typeface="Century"/>
                <a:cs typeface="Century"/>
              </a:rPr>
              <a:t>cell 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communication.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>
                <a:solidFill>
                  <a:srgbClr val="DDF2FA"/>
                </a:solidFill>
                <a:latin typeface="Century"/>
                <a:cs typeface="Century"/>
              </a:rPr>
              <a:t>I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n the brain, 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dopamine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facilitates nerve cell communication.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Lastly, 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thyroxin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from the thyroid gland stimulates the metabolism of all body cells.</a:t>
            </a:r>
            <a:endParaRPr lang="en-US" dirty="0" smtClean="0"/>
          </a:p>
          <a:p>
            <a:pPr marL="457200" indent="-457200">
              <a:buFont typeface="+mj-lt"/>
              <a:buAutoNum type="alphaLcPeriod"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31096" y="2651296"/>
            <a:ext cx="270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44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Uses of Individual Amino Acids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924706" y="2083199"/>
            <a:ext cx="4189028" cy="387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The amino acid, </a:t>
            </a:r>
            <a:r>
              <a:rPr lang="en-US" dirty="0" smtClean="0">
                <a:solidFill>
                  <a:schemeClr val="accent3"/>
                </a:solidFill>
                <a:latin typeface="Century"/>
                <a:cs typeface="Century"/>
              </a:rPr>
              <a:t>phenylalanine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, is made into another amino acid: 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tyrosine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. Tyrosine is then made into 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adrenaline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and 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noradrenalin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. These 2 can be used in the “fight or flight” response to danger.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26" y="2083199"/>
            <a:ext cx="3551426" cy="400227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217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Uses of Individual Amino Acids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42107" y="2083199"/>
            <a:ext cx="7575900" cy="387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The amino acid, 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tyrosine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 is also made into </a:t>
            </a:r>
            <a:r>
              <a:rPr lang="en-US" dirty="0" smtClean="0">
                <a:solidFill>
                  <a:schemeClr val="accent3"/>
                </a:solidFill>
                <a:latin typeface="Century"/>
                <a:cs typeface="Century"/>
              </a:rPr>
              <a:t>melanin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, the brown pigment of skin (of every shade), hair (of every color), and eyes (even blue ones).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The artificial sweetener, </a:t>
            </a:r>
            <a:r>
              <a:rPr lang="en-US" dirty="0" smtClean="0">
                <a:solidFill>
                  <a:schemeClr val="accent3"/>
                </a:solidFill>
                <a:latin typeface="Century"/>
                <a:cs typeface="Century"/>
              </a:rPr>
              <a:t>aspartame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, is made in chemical plants by combining 2 amino acids: </a:t>
            </a:r>
            <a:r>
              <a:rPr lang="en-US" dirty="0" smtClean="0">
                <a:solidFill>
                  <a:schemeClr val="accent3"/>
                </a:solidFill>
                <a:latin typeface="Century"/>
                <a:cs typeface="Century"/>
              </a:rPr>
              <a:t>phenylalanine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and </a:t>
            </a:r>
            <a:r>
              <a:rPr lang="en-US" dirty="0" smtClean="0">
                <a:solidFill>
                  <a:schemeClr val="accent3"/>
                </a:solidFill>
                <a:latin typeface="Century"/>
                <a:cs typeface="Century"/>
              </a:rPr>
              <a:t>aspartic acid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.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28259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Types of Amino Acids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42107" y="2083199"/>
            <a:ext cx="7575900" cy="387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There are 20 amino acids that are common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DDF2FA"/>
                </a:solidFill>
                <a:latin typeface="Century"/>
                <a:cs typeface="Century"/>
              </a:rPr>
              <a:t>t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hroughout nature. Humans have the ability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DDF2FA"/>
                </a:solidFill>
                <a:latin typeface="Century"/>
                <a:cs typeface="Century"/>
              </a:rPr>
              <a:t>t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o make 11 of these. They are called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DDF2FA"/>
                </a:solidFill>
                <a:latin typeface="Century"/>
                <a:cs typeface="Century"/>
              </a:rPr>
              <a:t>n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onessential.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The remaining 9 must be eaten.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They are essential in our diets.</a:t>
            </a:r>
          </a:p>
        </p:txBody>
      </p:sp>
    </p:spTree>
    <p:extLst>
      <p:ext uri="{BB962C8B-B14F-4D97-AF65-F5344CB8AC3E}">
        <p14:creationId xmlns:p14="http://schemas.microsoft.com/office/powerpoint/2010/main" val="30577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5099" y="1278504"/>
            <a:ext cx="2966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b="1" u="sng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Essential</a:t>
            </a:r>
            <a:r>
              <a:rPr lang="en-US" sz="2400" b="1" spc="50" dirty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:</a:t>
            </a:r>
          </a:p>
          <a:p>
            <a:pPr algn="ctr" hangingPunct="0"/>
            <a:r>
              <a:rPr lang="en-US" sz="2400" b="1" spc="50" dirty="0" err="1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Histidine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Isoleucine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err="1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Leucine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Lysine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Methionine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Phenylalanine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Threonine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Tryptophan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err="1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Valine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6013" y="1278504"/>
            <a:ext cx="30080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b="1" u="sng" spc="50" dirty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Non-essential</a:t>
            </a:r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:</a:t>
            </a: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Alanine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Arginine</a:t>
            </a: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Asparagine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Aspartic </a:t>
            </a:r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acid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Cysteine</a:t>
            </a: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Glutamic acid</a:t>
            </a: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Glutamine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Glycine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err="1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Proline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Serine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  <a:p>
            <a:pPr algn="ctr" hangingPunct="0"/>
            <a:r>
              <a:rPr lang="en-US" sz="2400" b="1" spc="50" dirty="0" smtClean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Tyrosine</a:t>
            </a:r>
            <a:endParaRPr lang="en-US" sz="2400" b="1" spc="50" dirty="0">
              <a:ln w="11430"/>
              <a:solidFill>
                <a:srgbClr val="DDF2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5637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Structure of Amino Acids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064120" y="1827002"/>
            <a:ext cx="7575900" cy="512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Every Amino </a:t>
            </a:r>
            <a:r>
              <a:rPr lang="en-US" dirty="0">
                <a:solidFill>
                  <a:srgbClr val="DDF2FA"/>
                </a:solidFill>
                <a:latin typeface="Century"/>
                <a:cs typeface="Century"/>
              </a:rPr>
              <a:t>A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cid looks like this.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902" y="2339398"/>
            <a:ext cx="5709832" cy="3389398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40160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DF2FA"/>
                </a:solidFill>
                <a:latin typeface="Century"/>
                <a:cs typeface="Century"/>
              </a:rPr>
              <a:t>S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tructure of Amino Acids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064120" y="2083200"/>
            <a:ext cx="7575900" cy="512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06593" y="1704439"/>
            <a:ext cx="3567525" cy="880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9600" dirty="0" smtClean="0">
                <a:solidFill>
                  <a:srgbClr val="DDF2FA"/>
                </a:solidFill>
                <a:latin typeface="Century"/>
                <a:cs typeface="Century"/>
              </a:rPr>
              <a:t>The parts of an alpha Amino Acid: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88" y="2517613"/>
            <a:ext cx="2835447" cy="1683142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877078" y="2484192"/>
            <a:ext cx="3518912" cy="1760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An acid group.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An NH</a:t>
            </a:r>
            <a:r>
              <a:rPr lang="en-US" sz="2400" baseline="-25000" dirty="0">
                <a:solidFill>
                  <a:srgbClr val="DDF2FA"/>
                </a:solidFill>
                <a:latin typeface="Century"/>
                <a:cs typeface="Century"/>
              </a:rPr>
              <a:t>2</a:t>
            </a: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group.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An </a:t>
            </a:r>
            <a:r>
              <a:rPr lang="en-US" sz="2400" dirty="0">
                <a:solidFill>
                  <a:srgbClr val="DDF2FA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>
                <a:solidFill>
                  <a:srgbClr val="DDF2FA"/>
                </a:solidFill>
                <a:latin typeface="Century"/>
                <a:cs typeface="Century"/>
              </a:rPr>
              <a:t> (alpha) </a:t>
            </a: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carbon.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An R group.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That’s it!!!</a:t>
            </a:r>
            <a:endParaRPr lang="en-US" sz="2400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6987" y="4385112"/>
            <a:ext cx="5913698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All amino acids have these parts,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DDF2FA"/>
                </a:solidFill>
                <a:latin typeface="Century"/>
                <a:cs typeface="Century"/>
              </a:rPr>
              <a:t>s</a:t>
            </a: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o are all amino acids exactly the same?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3106" y="5291453"/>
            <a:ext cx="7451078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No!! Different amino acids have different R groups.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But parts 1-3 (above) always remain the same.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8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4707" y="501297"/>
            <a:ext cx="7738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Introduction to molecular modeling</a:t>
            </a:r>
          </a:p>
          <a:p>
            <a:pPr algn="ctr"/>
            <a:r>
              <a:rPr lang="en-US" sz="36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by </a:t>
            </a:r>
            <a:r>
              <a:rPr lang="en-US" sz="3600" b="1" dirty="0" err="1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Ryler</a:t>
            </a:r>
            <a:r>
              <a:rPr lang="en-US" sz="36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 Enterprises.</a:t>
            </a:r>
            <a:endParaRPr lang="en-US" sz="3600" b="1" dirty="0">
              <a:ln w="11430"/>
              <a:solidFill>
                <a:srgbClr val="DDF2F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2254" y="2150002"/>
            <a:ext cx="3813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Ryler</a:t>
            </a:r>
            <a:r>
              <a:rPr lang="en-US" sz="20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 makes molecular models 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for science classrooms, and for </a:t>
            </a:r>
          </a:p>
          <a:p>
            <a:pPr algn="ctr"/>
            <a:r>
              <a:rPr lang="en-US" sz="2000" b="1" dirty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 </a:t>
            </a:r>
            <a:r>
              <a:rPr lang="en-US" sz="20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  individual and home study.</a:t>
            </a:r>
            <a:endParaRPr lang="en-US" sz="2000" b="1" dirty="0">
              <a:ln w="11430"/>
              <a:solidFill>
                <a:srgbClr val="DDF2F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9218" y="3798705"/>
            <a:ext cx="50433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Our model kits cover a range of topics in: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Biochemistry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Carbon Allotropes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General Chemistry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Organic Chemistry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DDF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cs typeface="Century"/>
              </a:rPr>
              <a:t>Salt Crystals</a:t>
            </a:r>
            <a:endParaRPr lang="en-US" sz="2000" b="1" dirty="0">
              <a:ln w="11430"/>
              <a:solidFill>
                <a:srgbClr val="DDF2F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766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DF2FA"/>
                </a:solidFill>
                <a:latin typeface="Century"/>
                <a:cs typeface="Century"/>
              </a:rPr>
              <a:t>S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tructure of Amino Acids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743934" y="1760142"/>
            <a:ext cx="5709832" cy="94685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9600" dirty="0" smtClean="0">
                <a:solidFill>
                  <a:srgbClr val="DDF2FA"/>
                </a:solidFill>
                <a:latin typeface="Century"/>
                <a:cs typeface="Century"/>
              </a:rPr>
              <a:t>Have you figured out why they are called alpha amino acids?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66" y="2818395"/>
            <a:ext cx="4704367" cy="2792546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29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tructure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743934" y="1760144"/>
            <a:ext cx="5709832" cy="523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Some objects have “handedness.”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9" name="Picture 8" descr="Screen Shot 2017-05-29 at 4.0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552" y="2305960"/>
            <a:ext cx="5473263" cy="3743006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5636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The structures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91013" y="1760143"/>
            <a:ext cx="7520195" cy="1258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Handedness just means that an object has a mirror image that </a:t>
            </a:r>
            <a:r>
              <a:rPr lang="en-US" sz="60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cannot</a:t>
            </a:r>
            <a:r>
              <a:rPr lang="en-US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 be placed on top of the original with all of the parts perfectly aligned.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756859" y="3152589"/>
            <a:ext cx="5387560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Try it with your hands.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Put the palm of your right hand 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DDF2FA"/>
                </a:solidFill>
                <a:latin typeface="Century"/>
                <a:cs typeface="Century"/>
              </a:rPr>
              <a:t>t</a:t>
            </a: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he back of your left hand.</a:t>
            </a:r>
            <a:endParaRPr lang="en-US" sz="2400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7404" y="4444817"/>
            <a:ext cx="4613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Do all the parts match exactly?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692388" y="5090933"/>
            <a:ext cx="3723796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Is your left thumb where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DDF2FA"/>
                </a:solidFill>
                <a:latin typeface="Century"/>
                <a:cs typeface="Century"/>
              </a:rPr>
              <a:t>y</a:t>
            </a: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our right thumb 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The structures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2058675" y="2116621"/>
            <a:ext cx="5080350" cy="456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3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Which of these has handedness?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2" name="Picture 11" descr="Screen Shot 2017-05-30 at 12.45.14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0" y="3077899"/>
            <a:ext cx="1516270" cy="2253185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284" y="3077900"/>
            <a:ext cx="2092959" cy="2253185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346858" y="5331770"/>
            <a:ext cx="33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1377" y="5331085"/>
            <a:ext cx="34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828" y="3077897"/>
            <a:ext cx="2293784" cy="2253186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985006" y="5292985"/>
            <a:ext cx="31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8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Structure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410489" y="1576094"/>
            <a:ext cx="6310872" cy="1197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“c” is the only object with a mirror image that cannot be aligned perfectly. It has a left handed form and a right handed form.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38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17" y="2779552"/>
            <a:ext cx="2578915" cy="1511300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20" y="2779552"/>
            <a:ext cx="1422400" cy="1511300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39956" y="4377978"/>
            <a:ext cx="3325700" cy="1095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Here is “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c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” with the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b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lue ball on top facing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i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ts mirror image.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69169" y="4377978"/>
            <a:ext cx="3205325" cy="1095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Here we try to match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he parts of “c” with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i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ts mirror image.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81501" y="5629216"/>
            <a:ext cx="7304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They don’t match. These models are not the same.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45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Structure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2738209" y="1648701"/>
            <a:ext cx="3148583" cy="1403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Some molecules, such as amino acids, can have handedness</a:t>
            </a:r>
            <a:r>
              <a:rPr lang="en-US" sz="9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.</a:t>
            </a:r>
            <a:endParaRPr lang="en-US" sz="96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604" y="3280498"/>
            <a:ext cx="3988488" cy="254567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28056" y="3592415"/>
            <a:ext cx="1906141" cy="1095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Left handed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amino acid: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c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alled L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17772" y="3592415"/>
            <a:ext cx="2116986" cy="1095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Right handed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amino acid: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c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alled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119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Structure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42108" y="1570720"/>
            <a:ext cx="7113395" cy="935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Nineteen of the twenty common amino acids are only found naturally existing in the L form.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450" y="2488870"/>
            <a:ext cx="2657710" cy="1583256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57859" y="4263722"/>
            <a:ext cx="69520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Does it have a mirror image?</a:t>
            </a:r>
          </a:p>
          <a:p>
            <a:pPr algn="ctr">
              <a:lnSpc>
                <a:spcPct val="90000"/>
              </a:lnSpc>
            </a:pPr>
            <a:endParaRPr lang="en-US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Is it left handed or right handed?</a:t>
            </a:r>
          </a:p>
          <a:p>
            <a:pPr algn="ctr">
              <a:lnSpc>
                <a:spcPct val="90000"/>
              </a:lnSpc>
            </a:pPr>
            <a:endParaRPr lang="en-US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Make a model of glycine and, if there is one, a mirror image to get the answers.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116" y="2732655"/>
            <a:ext cx="2765597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This is the simplest amino acid, </a:t>
            </a:r>
            <a:r>
              <a:rPr lang="en-US" sz="2400" dirty="0" smtClean="0">
                <a:solidFill>
                  <a:schemeClr val="accent3"/>
                </a:solidFill>
                <a:latin typeface="Century"/>
                <a:cs typeface="Century"/>
              </a:rPr>
              <a:t>glycine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5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Structure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830160" y="1526160"/>
            <a:ext cx="7703869" cy="71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Everything* has a mirror image, including 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glycine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42108" y="5072976"/>
            <a:ext cx="6952003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Glycine on the left; mirror image on the right.</a:t>
            </a:r>
          </a:p>
          <a:p>
            <a:pPr algn="ctr">
              <a:lnSpc>
                <a:spcPct val="90000"/>
              </a:lnSpc>
            </a:pPr>
            <a:endParaRPr lang="en-US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  <a:p>
            <a:pPr algn="ctr">
              <a:lnSpc>
                <a:spcPct val="90000"/>
              </a:lnSpc>
            </a:pPr>
            <a:endParaRPr lang="en-US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*Vampires do not have mirror images.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17" y="2103885"/>
            <a:ext cx="6237065" cy="2935671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4040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Structure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002693" y="1559573"/>
            <a:ext cx="7542477" cy="1002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Putting the two models of 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glycine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 right next to each other shows us that they are exactly the same!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23117" y="5552746"/>
            <a:ext cx="6952003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So, glycine has a mirror image, but it is a duplicate of the original.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920" y="2439759"/>
            <a:ext cx="2800692" cy="2870404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5026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Structure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42108" y="1592993"/>
            <a:ext cx="7213664" cy="60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This is the next simplest amino acid: 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alanine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.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23117" y="5299053"/>
            <a:ext cx="6952003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Make a model of alanine.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Does the model have a mirror image?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Is the model left handed or right handed?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984" y="2081051"/>
            <a:ext cx="3900271" cy="3137499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7239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Table of Contents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Uses</a:t>
            </a:r>
          </a:p>
          <a:p>
            <a:pPr lvl="1"/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Building blocks of proteins</a:t>
            </a:r>
          </a:p>
          <a:p>
            <a:pPr lvl="1"/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Uses of individual amino acids</a:t>
            </a:r>
          </a:p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Types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Structure</a:t>
            </a:r>
          </a:p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Bonding</a:t>
            </a:r>
          </a:p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Protein Structure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Structure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42108" y="1592993"/>
            <a:ext cx="7213664" cy="601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Yes, it has a mirror image. The model is the L form.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23117" y="5031695"/>
            <a:ext cx="6952003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Notice that the mirror image of the L model, looks like the D model.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114" y="2400299"/>
            <a:ext cx="5977118" cy="2278457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42856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Structure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42108" y="1592993"/>
            <a:ext cx="7213664" cy="80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If you make all of your models of amino acids in this way, they will all be in the L form.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23118" y="2898855"/>
            <a:ext cx="7054668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There are 2 ways of diagraming the three dimensionality and handedness of amino acids.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83" y="3953446"/>
            <a:ext cx="5387733" cy="1851660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8324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Structure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42107" y="1592993"/>
            <a:ext cx="7336215" cy="1191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The wedges mean the same thing as the horizontal lines on the right. The dashes mean the same thing as the vertical lines on the right.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23118" y="5727126"/>
            <a:ext cx="7054668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An </a:t>
            </a:r>
            <a:r>
              <a:rPr lang="en-US" sz="2400" dirty="0" smtClean="0">
                <a:solidFill>
                  <a:srgbClr val="DDF2FA"/>
                </a:solidFill>
                <a:latin typeface="Symbol" charset="2"/>
                <a:cs typeface="Symbol" charset="2"/>
              </a:rPr>
              <a:t>a 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carbon atom is understood to be found at the center where the wedges and lines cross.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74" y="2688359"/>
            <a:ext cx="4710467" cy="1618897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678" y="4073340"/>
            <a:ext cx="4659075" cy="1611871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4203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Structure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42107" y="1592993"/>
            <a:ext cx="7336215" cy="1191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The wedge diagram on the left means the same as the line diagram on the right. Here is an example of the same molecule: 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(L)-</a:t>
            </a:r>
            <a:r>
              <a:rPr lang="en-US" dirty="0">
                <a:solidFill>
                  <a:srgbClr val="AEBD57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-alanine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07" y="3087663"/>
            <a:ext cx="7242475" cy="2222500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42286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Bonding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57576" y="1537293"/>
            <a:ext cx="7336215" cy="1191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Because amino acids are the building blocks of proteins, we should learn how amino acids bond to one another.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40066" y="3702044"/>
            <a:ext cx="1643149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Make this model on the left.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3890" y="5010631"/>
            <a:ext cx="1643149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Make this model on the right.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20" y="2644465"/>
            <a:ext cx="4281547" cy="3596574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045364" y="5773318"/>
            <a:ext cx="2368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u="sng" dirty="0" smtClean="0">
                <a:latin typeface="Century"/>
                <a:cs typeface="Century"/>
              </a:rPr>
              <a:t>Phenylalanine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90666" y="4166203"/>
            <a:ext cx="1775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u="sng" dirty="0">
                <a:latin typeface="Century"/>
                <a:cs typeface="Century"/>
              </a:rPr>
              <a:t>A</a:t>
            </a:r>
            <a:r>
              <a:rPr lang="en-US" sz="2400" b="1" u="sng" dirty="0" smtClean="0">
                <a:latin typeface="Century"/>
                <a:cs typeface="Century"/>
              </a:rPr>
              <a:t>lanine</a:t>
            </a:r>
          </a:p>
        </p:txBody>
      </p:sp>
    </p:spTree>
    <p:extLst>
      <p:ext uri="{BB962C8B-B14F-4D97-AF65-F5344CB8AC3E}">
        <p14:creationId xmlns:p14="http://schemas.microsoft.com/office/powerpoint/2010/main" val="16538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Bonding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57576" y="1537293"/>
            <a:ext cx="7336215" cy="1191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The nitrogen on </a:t>
            </a:r>
            <a:r>
              <a:rPr lang="en-US" dirty="0" smtClean="0">
                <a:solidFill>
                  <a:schemeClr val="accent3"/>
                </a:solidFill>
                <a:latin typeface="Century"/>
                <a:cs typeface="Century"/>
              </a:rPr>
              <a:t>alanine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attacks the acid carbon on </a:t>
            </a:r>
            <a:r>
              <a:rPr lang="en-US" dirty="0" smtClean="0">
                <a:solidFill>
                  <a:srgbClr val="AEBD57"/>
                </a:solidFill>
                <a:latin typeface="Century"/>
                <a:cs typeface="Century"/>
              </a:rPr>
              <a:t>phenylalanine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37541" y="3434687"/>
            <a:ext cx="2304481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The </a:t>
            </a:r>
            <a:r>
              <a:rPr lang="mr-IN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–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OH pops off the phenylalanine.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6848" y="4762320"/>
            <a:ext cx="2190191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While the </a:t>
            </a:r>
            <a:r>
              <a:rPr lang="mr-IN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–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H pops off the alanine.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547" y="2717799"/>
            <a:ext cx="3162301" cy="3150822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5617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Bonding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57576" y="1537293"/>
            <a:ext cx="7336215" cy="1191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This causes a bond to form between the two amino acids with the loss of a water molecule.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0475" y="3174682"/>
            <a:ext cx="3052642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This type of reaction is called a condensation reaction (or dehydration synthesis) since water is a product.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595" y="2310471"/>
            <a:ext cx="4041660" cy="430530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996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Bonding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76669" y="1503860"/>
            <a:ext cx="8244361" cy="891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The best way to understand the bonding of two amino acids is to make models while studying this slide.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81488" y="6053418"/>
            <a:ext cx="2693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Before bonding.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51" y="2239107"/>
            <a:ext cx="3869642" cy="3855595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66" y="2239107"/>
            <a:ext cx="3619494" cy="3855595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606572" y="6054497"/>
            <a:ext cx="2459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After bonding.</a:t>
            </a:r>
          </a:p>
        </p:txBody>
      </p:sp>
    </p:spTree>
    <p:extLst>
      <p:ext uri="{BB962C8B-B14F-4D97-AF65-F5344CB8AC3E}">
        <p14:creationId xmlns:p14="http://schemas.microsoft.com/office/powerpoint/2010/main" val="32211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Bonding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57576" y="1537293"/>
            <a:ext cx="7336215" cy="1191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Remember, since a water molecule was lost from the joining of two amino acids, it is called a condensation reaction or a dehydration synthesis.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311" y="2632531"/>
            <a:ext cx="3437614" cy="3661851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6673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Bonding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905116" y="1537292"/>
            <a:ext cx="5239303" cy="902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Let’s find out if you picked up some  terminology before going 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25" y="2651297"/>
            <a:ext cx="3022287" cy="3219431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442577" y="3383239"/>
            <a:ext cx="535425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50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What is an N terminus?</a:t>
            </a:r>
          </a:p>
          <a:p>
            <a:r>
              <a:rPr lang="en-US" sz="2400" b="1" spc="50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What is a C terminus?</a:t>
            </a:r>
          </a:p>
          <a:p>
            <a:r>
              <a:rPr lang="en-US" sz="2400" b="1" spc="50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What is a peptide bond?</a:t>
            </a:r>
          </a:p>
          <a:p>
            <a:r>
              <a:rPr lang="en-US" sz="2400" b="1" spc="50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/>
                <a:cs typeface="Century"/>
              </a:rPr>
              <a:t>What does a peptide bond connect?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13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Building Blocks of Proteins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2108" y="2283679"/>
            <a:ext cx="6859786" cy="2411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If you had some amino acids, what would you do with them?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You could do what all other living things do with them</a:t>
            </a: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Bonding of Amino Acids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905116" y="1904911"/>
            <a:ext cx="5239303" cy="377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The work you just did produced two amino acids joined together. Two bonded amino acids are called a dipeptide.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Three amino acids bonded together is a </a:t>
            </a:r>
            <a:r>
              <a:rPr lang="en-US" dirty="0" err="1" smtClean="0">
                <a:solidFill>
                  <a:srgbClr val="DDF2FA"/>
                </a:solidFill>
                <a:latin typeface="Century"/>
                <a:cs typeface="Century"/>
              </a:rPr>
              <a:t>tripeptide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Any more than three would be called a polypeptide.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74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Protein Structure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entury"/>
              <a:cs typeface="Century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905116" y="3163732"/>
            <a:ext cx="5239303" cy="2773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Above you can see a strand of amino acids (without the R groups).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This linear layout is the primary structure of a polypeptide (or of a protein).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The symbol used for primary is 1</a:t>
            </a:r>
            <a:r>
              <a:rPr lang="en-US" baseline="30000" dirty="0" smtClean="0">
                <a:solidFill>
                  <a:srgbClr val="DDF2FA"/>
                </a:solidFill>
                <a:latin typeface="Century"/>
                <a:cs typeface="Century"/>
              </a:rPr>
              <a:t>o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00" y="1776608"/>
            <a:ext cx="6489700" cy="1283518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8943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Protein Structure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07253" y="2083155"/>
            <a:ext cx="5453467" cy="4177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Peptides and proteins don’t stop arranging their structures at the primary level. They form a right handed coil called an alpha helix, or they form sheets called beta pleated sheets.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This more complex structure is the secondary structure.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 The symbol used for secondary is 2</a:t>
            </a:r>
            <a:r>
              <a:rPr lang="en-US" baseline="30000" dirty="0" smtClean="0">
                <a:solidFill>
                  <a:srgbClr val="DDF2FA"/>
                </a:solidFill>
                <a:latin typeface="Century"/>
                <a:cs typeface="Century"/>
              </a:rPr>
              <a:t>o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618" y="1672650"/>
            <a:ext cx="1605679" cy="4049879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949658" y="5969914"/>
            <a:ext cx="1826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Alpha helix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68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Protein Structure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2568069" y="2083155"/>
            <a:ext cx="5453467" cy="239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What holds amino acids together in the 1</a:t>
            </a:r>
            <a:r>
              <a:rPr lang="en-US" baseline="30000" dirty="0" smtClean="0">
                <a:solidFill>
                  <a:srgbClr val="DDF2FA"/>
                </a:solidFill>
                <a:latin typeface="Century"/>
                <a:cs typeface="Century"/>
              </a:rPr>
              <a:t>o 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structure</a:t>
            </a:r>
            <a:r>
              <a:rPr lang="en-US" dirty="0">
                <a:solidFill>
                  <a:srgbClr val="DDF2FA"/>
                </a:solidFill>
                <a:latin typeface="Century"/>
                <a:cs typeface="Century"/>
              </a:rPr>
              <a:t>?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That is, what holds the alpha helix in a coil?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Hydrogen bonds are responsible for maintaining the alpha helix.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14" y="1672650"/>
            <a:ext cx="1605679" cy="4049879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63441" y="5946563"/>
            <a:ext cx="1826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Alpha helix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4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Protein Structure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44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2490082" y="1672650"/>
            <a:ext cx="5152664" cy="1958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Hydrogen bonds occur when an atom of N, O, or F has a bonded hydrogen atom that becomes shared with another N, O, or F atom.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14" y="1672650"/>
            <a:ext cx="1605679" cy="4049879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63441" y="5946563"/>
            <a:ext cx="1826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Alpha helix  </a:t>
            </a:r>
            <a:endParaRPr lang="en-US" sz="2400" dirty="0"/>
          </a:p>
        </p:txBody>
      </p:sp>
      <p:sp>
        <p:nvSpPr>
          <p:cNvPr id="12" name="Left Arrow 11"/>
          <p:cNvSpPr/>
          <p:nvPr/>
        </p:nvSpPr>
        <p:spPr>
          <a:xfrm>
            <a:off x="1312780" y="4038329"/>
            <a:ext cx="1714500" cy="2159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011" y="3917146"/>
            <a:ext cx="4414482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The dashed lines represent a hydrogen bond.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89782" y="4959243"/>
            <a:ext cx="5703761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The nitrogen “owns” the H atom, but is is shared with 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19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Protein Structure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45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93052" y="1672651"/>
            <a:ext cx="3793459" cy="1947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The other type of secondary structure is the beta (</a:t>
            </a:r>
            <a:r>
              <a:rPr lang="en-US" b="1" spc="50" dirty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) pleated sheet, usually just called a beta sheet.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90715" y="4593117"/>
            <a:ext cx="4414482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The dashed lines represent 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a hydrogen bond.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893808" y="5899171"/>
            <a:ext cx="2232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Beta </a:t>
            </a:r>
            <a:r>
              <a:rPr lang="en-US" dirty="0">
                <a:solidFill>
                  <a:srgbClr val="DDF2FA"/>
                </a:solidFill>
                <a:latin typeface="Century"/>
                <a:cs typeface="Century"/>
              </a:rPr>
              <a:t>pleated sheet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792" y="1774190"/>
            <a:ext cx="2235277" cy="4048509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12" name="Left Arrow 11"/>
          <p:cNvSpPr/>
          <p:nvPr/>
        </p:nvSpPr>
        <p:spPr>
          <a:xfrm rot="8392614">
            <a:off x="4653846" y="3750599"/>
            <a:ext cx="2705144" cy="25343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C1109"/>
                </a:solidFill>
              </a:ln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/>
                <a:cs typeface="Century"/>
              </a:rPr>
              <a:t>Protein Structure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www.rylerenterprises.com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46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4184" y="328049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93052" y="1672651"/>
            <a:ext cx="3793459" cy="1947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116" y="487927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6943" y="2899852"/>
            <a:ext cx="4414482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Many proteins have regions of </a:t>
            </a:r>
            <a:r>
              <a:rPr lang="en-US" sz="2400" dirty="0">
                <a:solidFill>
                  <a:srgbClr val="DDF2FA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helices and regions of </a:t>
            </a:r>
            <a:r>
              <a:rPr lang="en-US" sz="2400" b="1" spc="50" dirty="0">
                <a:ln w="11430"/>
                <a:solidFill>
                  <a:srgbClr val="DDF2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  sheets in the same molecule.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46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47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91981" y="2706995"/>
            <a:ext cx="6181349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From the table on the next slide, 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pick out two amino acids and build </a:t>
            </a: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them.</a:t>
            </a:r>
            <a:endParaRPr lang="en-US" sz="2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8786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72721"/>
              </p:ext>
            </p:extLst>
          </p:nvPr>
        </p:nvGraphicFramePr>
        <p:xfrm>
          <a:off x="1626591" y="81924"/>
          <a:ext cx="6027296" cy="633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Document" r:id="rId3" imgW="7315200" imgH="7683500" progId="Word.Document.12">
                  <p:embed/>
                </p:oleObj>
              </mc:Choice>
              <mc:Fallback>
                <p:oleObj name="Document" r:id="rId3" imgW="7315200" imgH="768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6591" y="81924"/>
                        <a:ext cx="6027296" cy="6331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49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88882" y="1050759"/>
            <a:ext cx="5531044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Thank you for choosing </a:t>
            </a:r>
            <a:r>
              <a:rPr lang="en-US" sz="24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Ryler</a:t>
            </a: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 Enterprises for your </a:t>
            </a: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biology and </a:t>
            </a: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chemistry education!</a:t>
            </a:r>
            <a:endParaRPr lang="en-US" sz="2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latin typeface="Century"/>
              <a:cs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8588" y="2573367"/>
            <a:ext cx="6963305" cy="27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For more </a:t>
            </a:r>
            <a:r>
              <a:rPr lang="en-US" sz="24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PowerPoints</a:t>
            </a: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 and PDFs like this one, please visit </a:t>
            </a: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  <a:hlinkClick r:id="rId2"/>
              </a:rPr>
              <a:t>www.rylerenterprises.com</a:t>
            </a:r>
            <a:endParaRPr lang="en-US" sz="2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latin typeface="Century"/>
              <a:cs typeface="Century"/>
            </a:endParaRPr>
          </a:p>
          <a:p>
            <a:pPr algn="ctr">
              <a:lnSpc>
                <a:spcPct val="90000"/>
              </a:lnSpc>
            </a:pPr>
            <a:endParaRPr lang="en-US" sz="2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latin typeface="Century"/>
              <a:cs typeface="Century"/>
            </a:endParaRPr>
          </a:p>
          <a:p>
            <a:pPr algn="ctr">
              <a:lnSpc>
                <a:spcPct val="90000"/>
              </a:lnSpc>
            </a:pPr>
            <a:endParaRPr lang="en-US" sz="2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latin typeface="Century"/>
              <a:cs typeface="Century"/>
            </a:endParaRP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Other resources on our website include: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Instruction materials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Quizzes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Century"/>
                <a:cs typeface="Century"/>
              </a:rPr>
              <a:t>Information for ordering models</a:t>
            </a:r>
            <a:endParaRPr lang="en-US" sz="2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1690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Building Blocks of Proteins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2107" y="1748965"/>
            <a:ext cx="6859785" cy="7129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You could make some interesting things!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You could make the proteins that become</a:t>
            </a: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lnSpc>
                <a:spcPct val="50000"/>
              </a:lnSpc>
              <a:buNone/>
            </a:pP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>
              <a:lnSpc>
                <a:spcPct val="50000"/>
              </a:lnSpc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278" y="2617876"/>
            <a:ext cx="3687689" cy="2780334"/>
          </a:xfrm>
          <a:prstGeom prst="rect">
            <a:avLst/>
          </a:prstGeom>
          <a:ln w="28575" cmpd="sng"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840962" y="5409349"/>
            <a:ext cx="3462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2400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r>
              <a:rPr lang="en-US" sz="2400" dirty="0">
                <a:solidFill>
                  <a:srgbClr val="DDF2FA"/>
                </a:solidFill>
                <a:latin typeface="Century"/>
                <a:cs typeface="Century"/>
              </a:rPr>
              <a:t> </a:t>
            </a:r>
            <a:r>
              <a:rPr lang="en-US" sz="2400" dirty="0" smtClean="0">
                <a:solidFill>
                  <a:srgbClr val="DDF2FA"/>
                </a:solidFill>
                <a:latin typeface="Century"/>
                <a:cs typeface="Century"/>
              </a:rPr>
              <a:t>beautiful red hair!!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43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Building Blocks of Proteins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2109" y="1626425"/>
            <a:ext cx="6859785" cy="1748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or if you are a predatory polar bear, you could make some hunting equipment</a:t>
            </a: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None/>
            </a:pP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Screen Shot 2017-05-30 at 10.56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09" y="2730500"/>
            <a:ext cx="2949757" cy="3276600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pic>
        <p:nvPicPr>
          <p:cNvPr id="10" name="Picture 9" descr="Screen Shot 2017-05-30 at 10.53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411" y="2730500"/>
            <a:ext cx="3341483" cy="3276600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6272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Building Blocks of Proteins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2109" y="1626425"/>
            <a:ext cx="6859785" cy="1748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or make something Mark Antony wanted from his fellow Romans</a:t>
            </a: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None/>
            </a:pP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Screen Shot 2017-05-28 at 4.18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199" y="2433283"/>
            <a:ext cx="3419495" cy="3830246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363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Building Blocks of Proteins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2109" y="1626425"/>
            <a:ext cx="6859785" cy="1010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or make elastic connective tissue in order to avoid</a:t>
            </a: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None/>
            </a:pP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691" y="3511497"/>
            <a:ext cx="4198734" cy="2842893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2" y="2959723"/>
            <a:ext cx="3712864" cy="2995252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1294510" y="2453088"/>
            <a:ext cx="1880683" cy="44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this</a:t>
            </a: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Font typeface="Arial" pitchFamily="34" charset="0"/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/>
            <a:endParaRPr lang="en-US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052598" y="3020280"/>
            <a:ext cx="1633773" cy="49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or this!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Building Blocks of Proteins</a:t>
            </a: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2109" y="1626425"/>
            <a:ext cx="6859785" cy="1010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Or, if you are an athlete, you would probably make lots of</a:t>
            </a: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None/>
            </a:pPr>
            <a:endParaRPr lang="en-US" dirty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www.rylerenterprises.com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FDD1-C467-124B-9CAB-8727615C73F6}" type="slidenum">
              <a:rPr lang="en-US" smtClean="0"/>
              <a:t>9</a:t>
            </a:fld>
            <a:endParaRPr lang="en-US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142107" y="2453088"/>
            <a:ext cx="2036658" cy="44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these</a:t>
            </a: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marL="0" indent="0" algn="ctr">
              <a:buFont typeface="Arial" pitchFamily="34" charset="0"/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/>
            <a:endParaRPr lang="en-US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832411" y="3159037"/>
            <a:ext cx="2169482" cy="49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mr-IN" dirty="0" smtClean="0">
                <a:solidFill>
                  <a:srgbClr val="DDF2FA"/>
                </a:solidFill>
                <a:latin typeface="Century"/>
                <a:cs typeface="Century"/>
              </a:rPr>
              <a:t>…</a:t>
            </a:r>
            <a:r>
              <a:rPr lang="en-US" dirty="0" smtClean="0">
                <a:solidFill>
                  <a:srgbClr val="DDF2FA"/>
                </a:solidFill>
                <a:latin typeface="Century"/>
                <a:cs typeface="Century"/>
              </a:rPr>
              <a:t> and these!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>
              <a:solidFill>
                <a:srgbClr val="DDF2FA"/>
              </a:solidFill>
              <a:latin typeface="Century"/>
              <a:cs typeface="Century"/>
            </a:endParaRPr>
          </a:p>
          <a:p>
            <a:pPr algn="ctr"/>
            <a:endParaRPr lang="en-US" dirty="0"/>
          </a:p>
        </p:txBody>
      </p:sp>
      <p:pic>
        <p:nvPicPr>
          <p:cNvPr id="13" name="Picture 12" descr="Screen Shot 2017-05-28 at 4.3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49" y="2902243"/>
            <a:ext cx="3399233" cy="2910454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pic>
        <p:nvPicPr>
          <p:cNvPr id="14" name="Picture 13" descr="Screen Shot 2017-05-29 at 2.26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397" y="3641461"/>
            <a:ext cx="4570133" cy="2679392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1648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amond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Diamond.thmx</Template>
  <TotalTime>2596</TotalTime>
  <Words>1931</Words>
  <Application>Microsoft Macintosh PowerPoint</Application>
  <PresentationFormat>On-screen Show (4:3)</PresentationFormat>
  <Paragraphs>381</Paragraphs>
  <Slides>49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Diamond</vt:lpstr>
      <vt:lpstr>Document</vt:lpstr>
      <vt:lpstr>Amino Acid Chemistry</vt:lpstr>
      <vt:lpstr>PowerPoint Presentation</vt:lpstr>
      <vt:lpstr>Table of Contents</vt:lpstr>
      <vt:lpstr>Building Blocks of Proteins</vt:lpstr>
      <vt:lpstr>Building Blocks of Proteins</vt:lpstr>
      <vt:lpstr>Building Blocks of Proteins</vt:lpstr>
      <vt:lpstr>Building Blocks of Proteins</vt:lpstr>
      <vt:lpstr>Building Blocks of Proteins</vt:lpstr>
      <vt:lpstr>Building Blocks of Proteins</vt:lpstr>
      <vt:lpstr>Building Blocks of Proteins</vt:lpstr>
      <vt:lpstr>PowerPoint Presentation</vt:lpstr>
      <vt:lpstr>Uses of Individual Amino Acids</vt:lpstr>
      <vt:lpstr>Uses of Individual Amino Acids</vt:lpstr>
      <vt:lpstr>Uses of Individual Amino Acids</vt:lpstr>
      <vt:lpstr>Uses of Individual Amino Acids</vt:lpstr>
      <vt:lpstr>Types of Amino Acids</vt:lpstr>
      <vt:lpstr>PowerPoint Presentation</vt:lpstr>
      <vt:lpstr>Structure of Amino Acids</vt:lpstr>
      <vt:lpstr>Structure of Amino Acids</vt:lpstr>
      <vt:lpstr>Structure of Amino Acids</vt:lpstr>
      <vt:lpstr>Structure of Amino Acids</vt:lpstr>
      <vt:lpstr>The structures of Amino Acids</vt:lpstr>
      <vt:lpstr>The structures of Amino Acids</vt:lpstr>
      <vt:lpstr>Structure of Amino Acids</vt:lpstr>
      <vt:lpstr>Structure of Amino Acids</vt:lpstr>
      <vt:lpstr>Structure of Amino Acids</vt:lpstr>
      <vt:lpstr>Structure of Amino Acids</vt:lpstr>
      <vt:lpstr>Structure of Amino Acids</vt:lpstr>
      <vt:lpstr>Structure of Amino Acids</vt:lpstr>
      <vt:lpstr>Structure of Amino Acids</vt:lpstr>
      <vt:lpstr>Structure of Amino Acids</vt:lpstr>
      <vt:lpstr>Structure of Amino Acids</vt:lpstr>
      <vt:lpstr>Structure of Amino Acids</vt:lpstr>
      <vt:lpstr>Bonding of Amino Acids</vt:lpstr>
      <vt:lpstr>Bonding of Amino Acids</vt:lpstr>
      <vt:lpstr>Bonding of Amino Acids</vt:lpstr>
      <vt:lpstr>Bonding of Amino Acids</vt:lpstr>
      <vt:lpstr>Bonding of Amino Acids</vt:lpstr>
      <vt:lpstr>Bonding of Amino Acids</vt:lpstr>
      <vt:lpstr>Bonding of Amino Acids</vt:lpstr>
      <vt:lpstr>Protein Structure</vt:lpstr>
      <vt:lpstr>Protein Structure</vt:lpstr>
      <vt:lpstr>Protein Structure</vt:lpstr>
      <vt:lpstr>Protein Structure</vt:lpstr>
      <vt:lpstr>Protein Structure</vt:lpstr>
      <vt:lpstr>Protein Structure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 Chemistry</dc:title>
  <dc:creator>Ed Tishler</dc:creator>
  <cp:lastModifiedBy>Ed Tishler</cp:lastModifiedBy>
  <cp:revision>328</cp:revision>
  <dcterms:created xsi:type="dcterms:W3CDTF">2017-05-28T08:15:34Z</dcterms:created>
  <dcterms:modified xsi:type="dcterms:W3CDTF">2017-06-14T00:42:38Z</dcterms:modified>
</cp:coreProperties>
</file>